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4" r:id="rId3"/>
    <p:sldId id="265" r:id="rId4"/>
    <p:sldId id="266" r:id="rId5"/>
    <p:sldId id="267" r:id="rId6"/>
    <p:sldId id="268" r:id="rId7"/>
    <p:sldId id="257" r:id="rId8"/>
    <p:sldId id="258" r:id="rId9"/>
    <p:sldId id="259" r:id="rId10"/>
    <p:sldId id="263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9436" autoAdjust="0"/>
  </p:normalViewPr>
  <p:slideViewPr>
    <p:cSldViewPr snapToGrid="0"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FC-4172-987C-FAC5DDBD3AB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1FC-4172-987C-FAC5DDBD3AB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1FC-4172-987C-FAC5DDBD3AB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1FC-4172-987C-FAC5DDBD3ABA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2E-49FE-9E93-A2C7F6D72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1st 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FC-4172-987C-FAC5DDBD3ABA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2E-49FE-9E93-A2C7F6D7247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2nd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Sheet1!$B$3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07B-4D1D-A3E0-7C43AC26D445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3rd 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Sheet1!$B$4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07B-4D1D-A3E0-7C43AC26D445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4th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966-420E-8131-BBD5F2A94E5C}"/>
              </c:ext>
            </c:extLst>
          </c:dPt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Sheet1!$B$5</c:f>
              <c:numCache>
                <c:formatCode>General</c:formatCode>
                <c:ptCount val="1"/>
                <c:pt idx="0">
                  <c:v>1.2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7B-4D1D-A3E0-7C43AC26D445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5th</c:v>
                </c:pt>
              </c:strCache>
            </c:strRef>
          </c:tx>
          <c:spPr>
            <a:solidFill>
              <a:schemeClr val="accent5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Sheet1!$B$6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B07B-4D1D-A3E0-7C43AC26D445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6th</c:v>
                </c:pt>
              </c:strCache>
            </c:strRef>
          </c:tx>
          <c:spPr>
            <a:solidFill>
              <a:schemeClr val="accent6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cat>
          <c:val>
            <c:numRef>
              <c:f>Sheet1!$B$7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07B-4D1D-A3E0-7C43AC26D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30"/>
        <c:axId val="270267264"/>
        <c:axId val="270267656"/>
      </c:barChart>
      <c:catAx>
        <c:axId val="270267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70267656"/>
        <c:crosses val="autoZero"/>
        <c:auto val="1"/>
        <c:lblAlgn val="ctr"/>
        <c:lblOffset val="100"/>
        <c:noMultiLvlLbl val="0"/>
      </c:catAx>
      <c:valAx>
        <c:axId val="270267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7026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2.363"/>
    </inkml:context>
    <inkml:brush xml:id="br0">
      <inkml:brushProperty name="height" value="0.053" units="cm"/>
    </inkml:brush>
  </inkml:definitions>
  <inkml:trace contextRef="#ctx0" brushRef="#br0">1 1 4162 0 0,'0'0'1152'0'0,"0"0"-447"0"0,0 0 47 0 0,0 0-80 0 0,0 0-463 0 0,0 0-209 0 0,31 0 0 0 0,-31 0 0 0 0,0 0-257 0 0,0 0-1023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18-01-19T10:24:05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2289 0 0,'0'0'176'0'0,"0"0"-160"0"0,0 0 48 0 0,0 0-240 0 0,0 0-2017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57260-96AC-4331-A420-F0B128CC463E}" type="datetimeFigureOut">
              <a:rPr lang="fi-FI" smtClean="0"/>
              <a:t>16.10.2018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30BA-0CC1-40AB-AE80-2F533EB1574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018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4316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3258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4A30BA-0CC1-40AB-AE80-2F533EB15740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569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12">
            <a:extLst>
              <a:ext uri="{FF2B5EF4-FFF2-40B4-BE49-F238E27FC236}">
                <a16:creationId xmlns:a16="http://schemas.microsoft.com/office/drawing/2014/main" xmlns="" id="{B08D2941-A7E5-4C26-B320-579010B602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80852" cy="328033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smtClean="0"/>
              <a:t>Muokkaa tekstin perustyylejä napsauttamalla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0560" y="5191347"/>
            <a:ext cx="3190045" cy="11866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Alaotsikko 2">
            <a:extLst>
              <a:ext uri="{FF2B5EF4-FFF2-40B4-BE49-F238E27FC236}">
                <a16:creationId xmlns:a16="http://schemas.microsoft.com/office/drawing/2014/main" xmlns="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xmlns="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148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bg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bg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22867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7094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678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36840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6431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2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sp>
        <p:nvSpPr>
          <p:cNvPr id="6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718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 -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972300" y="0"/>
            <a:ext cx="52197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029" y="397575"/>
            <a:ext cx="5017972" cy="12312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8027" y="1887088"/>
            <a:ext cx="5017971" cy="40134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6722429" y="3215374"/>
            <a:ext cx="427255" cy="427255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accent4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2696526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mus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tx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95083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Lisää kuva napsauttamalla kuvaketta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14740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94890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 -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0"/>
            <a:ext cx="52197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 smtClean="0"/>
              <a:t>Lisää kuva</a:t>
            </a:r>
            <a:endParaRPr lang="fi-FI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436EA9AB-4DAE-44E6-B3E6-A1CD4449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7798" y="404038"/>
            <a:ext cx="5017972" cy="1229958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xmlns="" id="{890A10A0-19CC-4532-BE84-5127566411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07796" y="1864243"/>
            <a:ext cx="5017971" cy="42175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28"/>
          <p:cNvSpPr>
            <a:spLocks noGrp="1"/>
          </p:cNvSpPr>
          <p:nvPr>
            <p:ph type="body" sz="quarter" idx="19" hasCustomPrompt="1"/>
          </p:nvPr>
        </p:nvSpPr>
        <p:spPr>
          <a:xfrm rot="2700000">
            <a:off x="5024861" y="3215374"/>
            <a:ext cx="427255" cy="427255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400">
                <a:solidFill>
                  <a:schemeClr val="tx1"/>
                </a:solidFill>
              </a:defRPr>
            </a:lvl1pPr>
            <a:lvl2pPr marL="457200" indent="0">
              <a:buNone/>
              <a:defRPr sz="400"/>
            </a:lvl2pPr>
            <a:lvl3pPr marL="914400" indent="0">
              <a:buNone/>
              <a:defRPr sz="400"/>
            </a:lvl3pPr>
            <a:lvl4pPr marL="1371600" indent="0">
              <a:buNone/>
              <a:defRPr sz="400"/>
            </a:lvl4pPr>
            <a:lvl5pPr marL="1828800" indent="0">
              <a:buNone/>
              <a:defRPr sz="400"/>
            </a:lvl5pPr>
          </a:lstStyle>
          <a:p>
            <a:pPr lvl="0"/>
            <a:r>
              <a:rPr lang="en-US" dirty="0" err="1" smtClean="0"/>
              <a:t>Nuoli</a:t>
            </a:r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369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punainen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660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must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xmlns="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4" name="Käsinkirjoitus 13">
                <a:extLst>
                  <a:ext uri="{FF2B5EF4-FFF2-40B4-BE49-F238E27FC236}">
                    <a16:creationId xmlns:a16="http://schemas.microsoft.com/office/drawing/2014/main" xmlns="" id="{CEC5EDC0-A0E0-4F47-928F-B20B8076E634}"/>
                  </a:ext>
                </a:extLst>
              </p14:cNvPr>
              <p14:cNvContentPartPr/>
              <p14:nvPr userDrawn="1"/>
            </p14:nvContentPartPr>
            <p14:xfrm>
              <a:off x="2731856" y="4694400"/>
              <a:ext cx="11520" cy="360"/>
            </p14:xfrm>
          </p:contentPart>
        </mc:Choice>
        <mc:Fallback xmlns="">
          <p:pic>
            <p:nvPicPr>
              <p:cNvPr id="14" name="Käsinkirjoitus 13">
                <a:extLst>
                  <a:ext uri="{FF2B5EF4-FFF2-40B4-BE49-F238E27FC236}">
                    <a16:creationId xmlns:a16="http://schemas.microsoft.com/office/drawing/2014/main" id="{CEC5EDC0-A0E0-4F47-928F-B20B8076E6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22496" y="4685040"/>
                <a:ext cx="30240" cy="1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5" name="Käsinkirjoitus 14">
                <a:extLst>
                  <a:ext uri="{FF2B5EF4-FFF2-40B4-BE49-F238E27FC236}">
                    <a16:creationId xmlns:a16="http://schemas.microsoft.com/office/drawing/2014/main" xmlns="" id="{469EDAD8-DE64-4AA1-99EB-7E6A49453D5D}"/>
                  </a:ext>
                </a:extLst>
              </p14:cNvPr>
              <p14:cNvContentPartPr/>
              <p14:nvPr userDrawn="1"/>
            </p14:nvContentPartPr>
            <p14:xfrm>
              <a:off x="2642576" y="4739040"/>
              <a:ext cx="360" cy="360"/>
            </p14:xfrm>
          </p:contentPart>
        </mc:Choice>
        <mc:Fallback xmlns="">
          <p:pic>
            <p:nvPicPr>
              <p:cNvPr id="15" name="Käsinkirjoitus 14">
                <a:extLst>
                  <a:ext uri="{FF2B5EF4-FFF2-40B4-BE49-F238E27FC236}">
                    <a16:creationId xmlns:a16="http://schemas.microsoft.com/office/drawing/2014/main" id="{469EDAD8-DE64-4AA1-99EB-7E6A49453D5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33936" y="4730400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0" name="Alaotsikko 2">
            <a:extLst>
              <a:ext uri="{FF2B5EF4-FFF2-40B4-BE49-F238E27FC236}">
                <a16:creationId xmlns:a16="http://schemas.microsoft.com/office/drawing/2014/main" xmlns="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11" name="Otsikko 1">
            <a:extLst>
              <a:ext uri="{FF2B5EF4-FFF2-40B4-BE49-F238E27FC236}">
                <a16:creationId xmlns:a16="http://schemas.microsoft.com/office/drawing/2014/main" xmlns="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431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hreä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xmlns="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560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xmlns="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45474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urkoo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5" name="Otsikko 1">
            <a:extLst>
              <a:ext uri="{FF2B5EF4-FFF2-40B4-BE49-F238E27FC236}">
                <a16:creationId xmlns:a16="http://schemas.microsoft.com/office/drawing/2014/main" xmlns="" id="{87E587F3-499A-4FFF-8E39-6F743122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24026"/>
            <a:ext cx="5264150" cy="1337911"/>
          </a:xfrm>
        </p:spPr>
        <p:txBody>
          <a:bodyPr anchor="t" anchorCtr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1064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p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109" y="2352016"/>
            <a:ext cx="5795784" cy="2153969"/>
          </a:xfrm>
          <a:prstGeom prst="rect">
            <a:avLst/>
          </a:prstGeom>
        </p:spPr>
      </p:pic>
      <p:sp>
        <p:nvSpPr>
          <p:cNvPr id="4" name="Alaotsikko 2">
            <a:extLst>
              <a:ext uri="{FF2B5EF4-FFF2-40B4-BE49-F238E27FC236}">
                <a16:creationId xmlns:a16="http://schemas.microsoft.com/office/drawing/2014/main" xmlns="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5574" y="4831894"/>
            <a:ext cx="7480852" cy="505672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Tekstin paikkamerkki 12">
            <a:extLst>
              <a:ext uri="{FF2B5EF4-FFF2-40B4-BE49-F238E27FC236}">
                <a16:creationId xmlns:a16="http://schemas.microsoft.com/office/drawing/2014/main" xmlns="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56654" y="5491071"/>
            <a:ext cx="7478692" cy="32767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5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93916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violet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>
            <a:extLst>
              <a:ext uri="{FF2B5EF4-FFF2-40B4-BE49-F238E27FC236}">
                <a16:creationId xmlns:a16="http://schemas.microsoft.com/office/drawing/2014/main" xmlns="" id="{66072717-81C3-4F6B-9309-1674C171F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8018" y="3973860"/>
            <a:ext cx="7478692" cy="674339"/>
          </a:xfrm>
        </p:spPr>
        <p:txBody>
          <a:bodyPr>
            <a:normAutofit/>
          </a:bodyPr>
          <a:lstStyle>
            <a:lvl1pPr marL="0" indent="0" algn="l">
              <a:buNone/>
              <a:defRPr sz="2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 dirty="0" smtClean="0"/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xmlns="" id="{889DA205-0B6C-45D6-91B2-25C1E2981B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68018" y="4745772"/>
            <a:ext cx="7478692" cy="327673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804753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366" y="5193622"/>
            <a:ext cx="3192434" cy="1182085"/>
          </a:xfrm>
          <a:prstGeom prst="rect">
            <a:avLst/>
          </a:prstGeom>
        </p:spPr>
      </p:pic>
      <p:sp>
        <p:nvSpPr>
          <p:cNvPr id="11" name="Otsikko 1">
            <a:extLst>
              <a:ext uri="{FF2B5EF4-FFF2-40B4-BE49-F238E27FC236}">
                <a16:creationId xmlns:a16="http://schemas.microsoft.com/office/drawing/2014/main" xmlns="" id="{CA4F6AB8-5B3A-4D26-91F4-2F9CDEAFF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018" y="910802"/>
            <a:ext cx="10440000" cy="2751522"/>
          </a:xfrm>
        </p:spPr>
        <p:txBody>
          <a:bodyPr anchor="b">
            <a:normAutofit/>
          </a:bodyPr>
          <a:lstStyle>
            <a:lvl1pPr algn="l">
              <a:defRPr sz="9600" b="1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000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xmlns="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0020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 ja sisältö must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xmlns="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10145029" cy="406984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1352" y="5935987"/>
            <a:ext cx="2380647" cy="881499"/>
          </a:xfrm>
          <a:prstGeom prst="rect">
            <a:avLst/>
          </a:prstGeom>
        </p:spPr>
      </p:pic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120469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6" name="Sisällön paikkamerkki 2">
            <a:extLst>
              <a:ext uri="{FF2B5EF4-FFF2-40B4-BE49-F238E27FC236}">
                <a16:creationId xmlns:a16="http://schemas.microsoft.com/office/drawing/2014/main" xmlns="" id="{E252CC0E-D4C3-47CC-8F2E-90BE622B9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8028" y="1825625"/>
            <a:ext cx="4932000" cy="406984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7" name="Sisällön paikkamerkki 2">
            <a:extLst>
              <a:ext uri="{FF2B5EF4-FFF2-40B4-BE49-F238E27FC236}">
                <a16:creationId xmlns:a16="http://schemas.microsoft.com/office/drawing/2014/main" xmlns="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91057" y="1825625"/>
            <a:ext cx="4932000" cy="406984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758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1078028" y="438150"/>
            <a:ext cx="10145029" cy="1252538"/>
          </a:xfrm>
        </p:spPr>
        <p:txBody>
          <a:bodyPr anchor="b" anchorCtr="0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8353129" y="6356350"/>
            <a:ext cx="1464501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38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2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91800999-EDA5-4B6B-8344-7EB1B35BA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200" y="1673225"/>
            <a:ext cx="4780800" cy="3511550"/>
          </a:xfrm>
        </p:spPr>
        <p:txBody>
          <a:bodyPr>
            <a:normAutofit/>
          </a:bodyPr>
          <a:lstStyle>
            <a:lvl1pPr>
              <a:defRPr sz="5000" b="1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Sisällön paikkamerkki 2">
            <a:extLst>
              <a:ext uri="{FF2B5EF4-FFF2-40B4-BE49-F238E27FC236}">
                <a16:creationId xmlns:a16="http://schemas.microsoft.com/office/drawing/2014/main" xmlns="" id="{E252CC0E-D4C3-47CC-8F2E-90BE622B9E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272000" y="1227388"/>
            <a:ext cx="4534256" cy="440322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400"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464" y="2075205"/>
            <a:ext cx="1757071" cy="2707589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1050"/>
            </a:lvl1pPr>
          </a:lstStyle>
          <a:p>
            <a:endParaRPr lang="fi-FI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1207030" cy="365125"/>
          </a:xfrm>
        </p:spPr>
        <p:txBody>
          <a:bodyPr/>
          <a:lstStyle>
            <a:lvl1pPr>
              <a:defRPr sz="1050"/>
            </a:lvl1pPr>
          </a:lstStyle>
          <a:p>
            <a:fld id="{D052F644-756C-4530-A69F-A71AB7A98F4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1078028" y="6356350"/>
            <a:ext cx="2743200" cy="365125"/>
          </a:xfrm>
        </p:spPr>
        <p:txBody>
          <a:bodyPr/>
          <a:lstStyle>
            <a:lvl1pPr>
              <a:defRPr sz="105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45440BC-9B28-4ACE-B7B8-D3C83187B980}" type="datetimeFigureOut">
              <a:rPr lang="fi-FI" smtClean="0"/>
              <a:pPr/>
              <a:t>16.10.2018</a:t>
            </a:fld>
            <a:endParaRPr lang="fi-FI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7630" y="5935127"/>
            <a:ext cx="2374370" cy="8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57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440BC-9B28-4ACE-B7B8-D3C83187B980}" type="datetimeFigureOut">
              <a:rPr lang="fi-FI" smtClean="0"/>
              <a:t>16.10.2018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2F644-756C-4530-A69F-A71AB7A98F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67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79" r:id="rId7"/>
    <p:sldLayoutId id="2147483673" r:id="rId8"/>
    <p:sldLayoutId id="2147483666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74" r:id="rId19"/>
    <p:sldLayoutId id="2147483675" r:id="rId20"/>
    <p:sldLayoutId id="2147483676" r:id="rId21"/>
    <p:sldLayoutId id="2147483677" r:id="rId22"/>
    <p:sldLayoutId id="2147483678" r:id="rId2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9" Type="http://schemas.openxmlformats.org/officeDocument/2006/relationships/image" Target="../media/image43.png"/><Relationship Id="rId21" Type="http://schemas.openxmlformats.org/officeDocument/2006/relationships/image" Target="../media/image25.png"/><Relationship Id="rId34" Type="http://schemas.openxmlformats.org/officeDocument/2006/relationships/image" Target="../media/image38.png"/><Relationship Id="rId42" Type="http://schemas.openxmlformats.org/officeDocument/2006/relationships/image" Target="../media/image46.png"/><Relationship Id="rId47" Type="http://schemas.openxmlformats.org/officeDocument/2006/relationships/image" Target="../media/image51.png"/><Relationship Id="rId50" Type="http://schemas.openxmlformats.org/officeDocument/2006/relationships/image" Target="../media/image54.png"/><Relationship Id="rId55" Type="http://schemas.openxmlformats.org/officeDocument/2006/relationships/image" Target="../media/image5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29" Type="http://schemas.openxmlformats.org/officeDocument/2006/relationships/image" Target="../media/image33.png"/><Relationship Id="rId41" Type="http://schemas.openxmlformats.org/officeDocument/2006/relationships/image" Target="../media/image45.png"/><Relationship Id="rId54" Type="http://schemas.openxmlformats.org/officeDocument/2006/relationships/image" Target="../media/image58.png"/><Relationship Id="rId6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32" Type="http://schemas.openxmlformats.org/officeDocument/2006/relationships/image" Target="../media/image36.png"/><Relationship Id="rId37" Type="http://schemas.openxmlformats.org/officeDocument/2006/relationships/image" Target="../media/image41.png"/><Relationship Id="rId40" Type="http://schemas.openxmlformats.org/officeDocument/2006/relationships/image" Target="../media/image44.png"/><Relationship Id="rId45" Type="http://schemas.openxmlformats.org/officeDocument/2006/relationships/image" Target="../media/image49.png"/><Relationship Id="rId53" Type="http://schemas.openxmlformats.org/officeDocument/2006/relationships/image" Target="../media/image57.png"/><Relationship Id="rId58" Type="http://schemas.openxmlformats.org/officeDocument/2006/relationships/image" Target="../media/image62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28" Type="http://schemas.openxmlformats.org/officeDocument/2006/relationships/image" Target="../media/image32.png"/><Relationship Id="rId36" Type="http://schemas.openxmlformats.org/officeDocument/2006/relationships/image" Target="../media/image40.png"/><Relationship Id="rId49" Type="http://schemas.openxmlformats.org/officeDocument/2006/relationships/image" Target="../media/image53.png"/><Relationship Id="rId57" Type="http://schemas.openxmlformats.org/officeDocument/2006/relationships/image" Target="../media/image61.png"/><Relationship Id="rId61" Type="http://schemas.openxmlformats.org/officeDocument/2006/relationships/image" Target="../media/image65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31" Type="http://schemas.openxmlformats.org/officeDocument/2006/relationships/image" Target="../media/image35.png"/><Relationship Id="rId44" Type="http://schemas.openxmlformats.org/officeDocument/2006/relationships/image" Target="../media/image48.png"/><Relationship Id="rId52" Type="http://schemas.openxmlformats.org/officeDocument/2006/relationships/image" Target="../media/image56.png"/><Relationship Id="rId60" Type="http://schemas.openxmlformats.org/officeDocument/2006/relationships/image" Target="../media/image6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Relationship Id="rId30" Type="http://schemas.openxmlformats.org/officeDocument/2006/relationships/image" Target="../media/image34.png"/><Relationship Id="rId35" Type="http://schemas.openxmlformats.org/officeDocument/2006/relationships/image" Target="../media/image39.png"/><Relationship Id="rId43" Type="http://schemas.openxmlformats.org/officeDocument/2006/relationships/image" Target="../media/image47.png"/><Relationship Id="rId48" Type="http://schemas.openxmlformats.org/officeDocument/2006/relationships/image" Target="../media/image52.png"/><Relationship Id="rId56" Type="http://schemas.openxmlformats.org/officeDocument/2006/relationships/image" Target="../media/image60.png"/><Relationship Id="rId8" Type="http://schemas.openxmlformats.org/officeDocument/2006/relationships/image" Target="../media/image12.png"/><Relationship Id="rId51" Type="http://schemas.openxmlformats.org/officeDocument/2006/relationships/image" Target="../media/image55.png"/><Relationship Id="rId3" Type="http://schemas.openxmlformats.org/officeDocument/2006/relationships/image" Target="../media/image7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33" Type="http://schemas.openxmlformats.org/officeDocument/2006/relationships/image" Target="../media/image37.png"/><Relationship Id="rId38" Type="http://schemas.openxmlformats.org/officeDocument/2006/relationships/image" Target="../media/image42.png"/><Relationship Id="rId46" Type="http://schemas.openxmlformats.org/officeDocument/2006/relationships/image" Target="../media/image50.png"/><Relationship Id="rId59" Type="http://schemas.openxmlformats.org/officeDocument/2006/relationships/image" Target="../media/image6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5" Type="http://schemas.openxmlformats.org/officeDocument/2006/relationships/image" Target="../media/image7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Professor</a:t>
            </a:r>
            <a:r>
              <a:rPr lang="fi-FI" dirty="0" smtClean="0"/>
              <a:t> Veli-Pekka Viljanen, Åbo </a:t>
            </a:r>
            <a:r>
              <a:rPr lang="fi-FI" dirty="0" err="1" smtClean="0"/>
              <a:t>universitet</a:t>
            </a:r>
            <a:endParaRPr lang="fi-FI" dirty="0" smtClean="0"/>
          </a:p>
          <a:p>
            <a:endParaRPr lang="fi-FI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i-FI" dirty="0" smtClean="0"/>
              <a:t>Stockholm 18.10.2018</a:t>
            </a:r>
            <a:endParaRPr lang="fi-FI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GRUNDLAGSSKYDDET FÖR ÄGANDERÄTTEN </a:t>
            </a:r>
            <a:br>
              <a:rPr lang="fi-FI" sz="3200" dirty="0" smtClean="0"/>
            </a:br>
            <a:r>
              <a:rPr lang="fi-FI" sz="3200" dirty="0" smtClean="0"/>
              <a:t>I FINLAND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12795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00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isällön paikkamerkki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 smtClean="0"/>
              <a:t>15 §. </a:t>
            </a:r>
            <a:r>
              <a:rPr lang="fi-FI" b="1" i="1" dirty="0" err="1" smtClean="0"/>
              <a:t>Egendomsskydd</a:t>
            </a:r>
            <a:endParaRPr lang="fi-FI" b="1" i="1" dirty="0" smtClean="0"/>
          </a:p>
          <a:p>
            <a:pPr marL="0" indent="0">
              <a:buNone/>
            </a:pPr>
            <a:r>
              <a:rPr lang="fi-FI" dirty="0" err="1" smtClean="0"/>
              <a:t>Var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ens</a:t>
            </a:r>
            <a:r>
              <a:rPr lang="fi-FI" dirty="0" smtClean="0"/>
              <a:t> </a:t>
            </a:r>
            <a:r>
              <a:rPr lang="fi-FI" dirty="0" err="1" smtClean="0"/>
              <a:t>egendom</a:t>
            </a:r>
            <a:r>
              <a:rPr lang="fi-FI" dirty="0" smtClean="0"/>
              <a:t> </a:t>
            </a:r>
            <a:r>
              <a:rPr lang="fi-FI" dirty="0" err="1" smtClean="0"/>
              <a:t>är</a:t>
            </a:r>
            <a:r>
              <a:rPr lang="fi-FI" dirty="0" smtClean="0"/>
              <a:t> </a:t>
            </a:r>
            <a:r>
              <a:rPr lang="fi-FI" dirty="0" err="1" smtClean="0"/>
              <a:t>tryggad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r>
              <a:rPr lang="fi-FI" dirty="0" err="1" smtClean="0"/>
              <a:t>Angående</a:t>
            </a:r>
            <a:r>
              <a:rPr lang="fi-FI" dirty="0" smtClean="0"/>
              <a:t> </a:t>
            </a:r>
            <a:r>
              <a:rPr lang="fi-FI" dirty="0" err="1" smtClean="0"/>
              <a:t>expropriation</a:t>
            </a:r>
            <a:r>
              <a:rPr lang="fi-FI" dirty="0" smtClean="0"/>
              <a:t> av </a:t>
            </a:r>
            <a:r>
              <a:rPr lang="fi-FI" dirty="0" err="1" smtClean="0"/>
              <a:t>egendom</a:t>
            </a:r>
            <a:r>
              <a:rPr lang="fi-FI" dirty="0" smtClean="0"/>
              <a:t> för </a:t>
            </a:r>
            <a:r>
              <a:rPr lang="fi-FI" dirty="0" err="1" smtClean="0"/>
              <a:t>allmänt</a:t>
            </a:r>
            <a:r>
              <a:rPr lang="fi-FI" dirty="0" smtClean="0"/>
              <a:t> </a:t>
            </a:r>
            <a:r>
              <a:rPr lang="fi-FI" dirty="0" err="1" smtClean="0"/>
              <a:t>behov</a:t>
            </a:r>
            <a:r>
              <a:rPr lang="fi-FI" dirty="0" smtClean="0"/>
              <a:t> </a:t>
            </a:r>
            <a:r>
              <a:rPr lang="fi-FI" dirty="0" err="1" smtClean="0"/>
              <a:t>mot</a:t>
            </a:r>
            <a:r>
              <a:rPr lang="fi-FI" dirty="0" smtClean="0"/>
              <a:t> </a:t>
            </a:r>
            <a:r>
              <a:rPr lang="fi-FI" dirty="0" err="1" smtClean="0"/>
              <a:t>full</a:t>
            </a:r>
            <a:r>
              <a:rPr lang="fi-FI" dirty="0" smtClean="0"/>
              <a:t> </a:t>
            </a:r>
            <a:r>
              <a:rPr lang="fi-FI" dirty="0" err="1" smtClean="0"/>
              <a:t>ersättning</a:t>
            </a:r>
            <a:r>
              <a:rPr lang="fi-FI" dirty="0" smtClean="0"/>
              <a:t> </a:t>
            </a:r>
            <a:r>
              <a:rPr lang="fi-FI" dirty="0" err="1" smtClean="0"/>
              <a:t>bestäms</a:t>
            </a:r>
            <a:r>
              <a:rPr lang="fi-FI" dirty="0" smtClean="0"/>
              <a:t> </a:t>
            </a:r>
            <a:r>
              <a:rPr lang="fi-FI" dirty="0" err="1" smtClean="0"/>
              <a:t>genom</a:t>
            </a:r>
            <a:r>
              <a:rPr lang="fi-FI" dirty="0" smtClean="0"/>
              <a:t> lag.</a:t>
            </a:r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Finlands</a:t>
            </a:r>
            <a:r>
              <a:rPr lang="fi-FI" dirty="0" smtClean="0"/>
              <a:t> </a:t>
            </a:r>
            <a:r>
              <a:rPr lang="fi-FI" dirty="0" err="1" smtClean="0"/>
              <a:t>grundlag</a:t>
            </a:r>
            <a:r>
              <a:rPr lang="fi-FI" dirty="0" smtClean="0"/>
              <a:t> (731/1999)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784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Alla </a:t>
            </a:r>
            <a:r>
              <a:rPr lang="fi-FI" dirty="0" err="1" smtClean="0"/>
              <a:t>intressen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förmögenhetsvärde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Äganderätten</a:t>
            </a:r>
            <a:r>
              <a:rPr lang="fi-FI" dirty="0" smtClean="0"/>
              <a:t>, </a:t>
            </a:r>
            <a:r>
              <a:rPr lang="fi-FI" dirty="0" err="1" smtClean="0"/>
              <a:t>begränsade</a:t>
            </a:r>
            <a:r>
              <a:rPr lang="fi-FI" dirty="0" smtClean="0"/>
              <a:t> </a:t>
            </a:r>
            <a:r>
              <a:rPr lang="fi-FI" dirty="0" err="1" smtClean="0"/>
              <a:t>sakrättigheter</a:t>
            </a:r>
            <a:endParaRPr lang="fi-FI" dirty="0" smtClean="0"/>
          </a:p>
          <a:p>
            <a:r>
              <a:rPr lang="fi-FI" dirty="0" err="1" smtClean="0"/>
              <a:t>Fordringsrätter</a:t>
            </a:r>
            <a:endParaRPr lang="fi-FI" dirty="0" smtClean="0"/>
          </a:p>
          <a:p>
            <a:r>
              <a:rPr lang="fi-FI" dirty="0" smtClean="0"/>
              <a:t>De </a:t>
            </a:r>
            <a:r>
              <a:rPr lang="fi-FI" dirty="0" err="1" smtClean="0"/>
              <a:t>offentliga</a:t>
            </a:r>
            <a:r>
              <a:rPr lang="fi-FI" dirty="0" smtClean="0"/>
              <a:t> </a:t>
            </a:r>
            <a:r>
              <a:rPr lang="fi-FI" dirty="0" err="1" smtClean="0"/>
              <a:t>maktens</a:t>
            </a:r>
            <a:r>
              <a:rPr lang="fi-FI" dirty="0" smtClean="0"/>
              <a:t> </a:t>
            </a:r>
            <a:r>
              <a:rPr lang="fi-FI" dirty="0" err="1" smtClean="0"/>
              <a:t>betalningsprestationer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har</a:t>
            </a:r>
            <a:r>
              <a:rPr lang="fi-FI" dirty="0" smtClean="0"/>
              <a:t> </a:t>
            </a:r>
            <a:r>
              <a:rPr lang="fi-FI" dirty="0" err="1" smtClean="0"/>
              <a:t>förfallit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betalning</a:t>
            </a:r>
            <a:endParaRPr lang="fi-FI" dirty="0" smtClean="0"/>
          </a:p>
          <a:p>
            <a:r>
              <a:rPr lang="fi-FI" dirty="0" err="1" smtClean="0"/>
              <a:t>Immateriella</a:t>
            </a:r>
            <a:r>
              <a:rPr lang="fi-FI" dirty="0" smtClean="0"/>
              <a:t> </a:t>
            </a:r>
            <a:r>
              <a:rPr lang="fi-FI" dirty="0" err="1" smtClean="0"/>
              <a:t>rättigheter</a:t>
            </a:r>
            <a:endParaRPr lang="fi-FI" dirty="0" smtClean="0"/>
          </a:p>
          <a:p>
            <a:r>
              <a:rPr lang="fi-FI" dirty="0" err="1" smtClean="0"/>
              <a:t>Avtalsfriheten</a:t>
            </a:r>
            <a:r>
              <a:rPr lang="fi-FI" dirty="0" smtClean="0"/>
              <a:t> &gt; </a:t>
            </a:r>
            <a:r>
              <a:rPr lang="fi-FI" dirty="0" err="1" smtClean="0"/>
              <a:t>berättigade</a:t>
            </a:r>
            <a:r>
              <a:rPr lang="fi-FI" dirty="0" smtClean="0"/>
              <a:t> </a:t>
            </a:r>
            <a:r>
              <a:rPr lang="fi-FI" dirty="0" err="1" smtClean="0"/>
              <a:t>förväntningar</a:t>
            </a:r>
            <a:endParaRPr lang="fi-FI" dirty="0" smtClean="0"/>
          </a:p>
          <a:p>
            <a:r>
              <a:rPr lang="fi-FI" dirty="0" err="1" smtClean="0"/>
              <a:t>Pensioner</a:t>
            </a:r>
            <a:r>
              <a:rPr lang="fi-FI" dirty="0" smtClean="0"/>
              <a:t> (en </a:t>
            </a:r>
            <a:r>
              <a:rPr lang="fi-FI" dirty="0" err="1" smtClean="0"/>
              <a:t>intjänad</a:t>
            </a:r>
            <a:r>
              <a:rPr lang="fi-FI" dirty="0" smtClean="0"/>
              <a:t> </a:t>
            </a:r>
            <a:r>
              <a:rPr lang="fi-FI" dirty="0" err="1" smtClean="0"/>
              <a:t>konkret</a:t>
            </a:r>
            <a:r>
              <a:rPr lang="fi-FI" dirty="0" smtClean="0"/>
              <a:t> </a:t>
            </a:r>
            <a:r>
              <a:rPr lang="fi-FI" dirty="0" err="1" smtClean="0"/>
              <a:t>ekonomisk</a:t>
            </a:r>
            <a:r>
              <a:rPr lang="fi-FI" dirty="0" smtClean="0"/>
              <a:t> </a:t>
            </a:r>
            <a:r>
              <a:rPr lang="fi-FI" dirty="0" err="1" smtClean="0"/>
              <a:t>förmån</a:t>
            </a:r>
            <a:r>
              <a:rPr lang="fi-FI" dirty="0" smtClean="0"/>
              <a:t>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Vilken</a:t>
            </a:r>
            <a:r>
              <a:rPr lang="fi-FI" dirty="0" smtClean="0"/>
              <a:t> </a:t>
            </a:r>
            <a:r>
              <a:rPr lang="fi-FI" dirty="0" err="1" smtClean="0"/>
              <a:t>slags</a:t>
            </a:r>
            <a:r>
              <a:rPr lang="fi-FI" dirty="0" smtClean="0"/>
              <a:t> </a:t>
            </a:r>
            <a:r>
              <a:rPr lang="fi-FI" dirty="0" err="1" smtClean="0"/>
              <a:t>egendom</a:t>
            </a:r>
            <a:r>
              <a:rPr lang="fi-FI" dirty="0" smtClean="0"/>
              <a:t> </a:t>
            </a:r>
            <a:r>
              <a:rPr lang="fi-FI" dirty="0" err="1" smtClean="0"/>
              <a:t>skyddas</a:t>
            </a:r>
            <a:r>
              <a:rPr lang="fi-FI" dirty="0" smtClean="0"/>
              <a:t>?</a:t>
            </a:r>
            <a:br>
              <a:rPr lang="fi-FI" dirty="0" smtClean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762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För </a:t>
            </a:r>
            <a:r>
              <a:rPr lang="fi-FI" dirty="0" err="1" smtClean="0"/>
              <a:t>allmänt</a:t>
            </a:r>
            <a:r>
              <a:rPr lang="fi-FI" dirty="0" smtClean="0"/>
              <a:t> </a:t>
            </a:r>
            <a:r>
              <a:rPr lang="fi-FI" dirty="0" err="1" smtClean="0"/>
              <a:t>behov</a:t>
            </a:r>
            <a:r>
              <a:rPr lang="fi-FI" dirty="0" smtClean="0"/>
              <a:t> (</a:t>
            </a: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nödvändigtvis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gagn</a:t>
            </a:r>
            <a:r>
              <a:rPr lang="fi-FI" dirty="0" smtClean="0"/>
              <a:t> för ett </a:t>
            </a:r>
            <a:r>
              <a:rPr lang="fi-FI" dirty="0" err="1" smtClean="0"/>
              <a:t>offentligt</a:t>
            </a:r>
            <a:r>
              <a:rPr lang="fi-FI" dirty="0" smtClean="0"/>
              <a:t> </a:t>
            </a:r>
            <a:r>
              <a:rPr lang="fi-FI" dirty="0" err="1" smtClean="0"/>
              <a:t>samfund</a:t>
            </a:r>
            <a:r>
              <a:rPr lang="fi-FI" dirty="0" smtClean="0"/>
              <a:t>)</a:t>
            </a:r>
          </a:p>
          <a:p>
            <a:r>
              <a:rPr lang="fi-FI" dirty="0" err="1" smtClean="0"/>
              <a:t>Mot</a:t>
            </a:r>
            <a:r>
              <a:rPr lang="fi-FI" dirty="0" smtClean="0"/>
              <a:t> </a:t>
            </a:r>
            <a:r>
              <a:rPr lang="fi-FI" dirty="0" err="1" smtClean="0"/>
              <a:t>full</a:t>
            </a:r>
            <a:r>
              <a:rPr lang="fi-FI" dirty="0" smtClean="0"/>
              <a:t> </a:t>
            </a:r>
            <a:r>
              <a:rPr lang="fi-FI" dirty="0" err="1" smtClean="0"/>
              <a:t>ersättning</a:t>
            </a:r>
            <a:r>
              <a:rPr lang="fi-FI" dirty="0" smtClean="0"/>
              <a:t> (= </a:t>
            </a:r>
            <a:r>
              <a:rPr lang="fi-FI" dirty="0" err="1"/>
              <a:t>e</a:t>
            </a:r>
            <a:r>
              <a:rPr lang="fi-FI" dirty="0" err="1" smtClean="0"/>
              <a:t>gendomens</a:t>
            </a:r>
            <a:r>
              <a:rPr lang="fi-FI" dirty="0" smtClean="0"/>
              <a:t> </a:t>
            </a:r>
            <a:r>
              <a:rPr lang="fi-FI" dirty="0" err="1" smtClean="0"/>
              <a:t>gängse</a:t>
            </a:r>
            <a:r>
              <a:rPr lang="fi-FI" dirty="0" smtClean="0"/>
              <a:t> </a:t>
            </a:r>
            <a:r>
              <a:rPr lang="fi-FI" dirty="0" err="1" smtClean="0"/>
              <a:t>pris</a:t>
            </a:r>
            <a:r>
              <a:rPr lang="fi-FI" dirty="0" smtClean="0"/>
              <a:t>)</a:t>
            </a:r>
          </a:p>
          <a:p>
            <a:r>
              <a:rPr lang="fi-FI" dirty="0" smtClean="0"/>
              <a:t>De facto </a:t>
            </a:r>
            <a:r>
              <a:rPr lang="fi-FI" dirty="0" err="1" smtClean="0"/>
              <a:t>expropriation</a:t>
            </a: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Expropriation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807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fi-FI" dirty="0" err="1" smtClean="0"/>
              <a:t>Bör</a:t>
            </a:r>
            <a:r>
              <a:rPr lang="fi-FI" dirty="0" smtClean="0"/>
              <a:t> bygga </a:t>
            </a:r>
            <a:r>
              <a:rPr lang="fi-FI" dirty="0" err="1" smtClean="0"/>
              <a:t>på</a:t>
            </a:r>
            <a:r>
              <a:rPr lang="fi-FI" dirty="0" smtClean="0"/>
              <a:t> </a:t>
            </a:r>
            <a:r>
              <a:rPr lang="fi-FI" i="1" dirty="0" err="1" smtClean="0"/>
              <a:t>lagen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stiftats</a:t>
            </a:r>
            <a:r>
              <a:rPr lang="fi-FI" dirty="0" smtClean="0"/>
              <a:t> av </a:t>
            </a:r>
            <a:r>
              <a:rPr lang="fi-FI" dirty="0" err="1" smtClean="0"/>
              <a:t>riksdagen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Skall</a:t>
            </a:r>
            <a:r>
              <a:rPr lang="fi-FI" dirty="0" smtClean="0"/>
              <a:t> vara </a:t>
            </a:r>
            <a:r>
              <a:rPr lang="fi-FI" dirty="0" err="1" smtClean="0"/>
              <a:t>noga</a:t>
            </a:r>
            <a:r>
              <a:rPr lang="fi-FI" dirty="0" smtClean="0"/>
              <a:t> </a:t>
            </a:r>
            <a:r>
              <a:rPr lang="fi-FI" i="1" dirty="0" err="1" smtClean="0"/>
              <a:t>avgränsade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i="1" dirty="0" err="1" smtClean="0"/>
              <a:t>exakt</a:t>
            </a:r>
            <a:r>
              <a:rPr lang="fi-FI" i="1" dirty="0" smtClean="0"/>
              <a:t> </a:t>
            </a:r>
            <a:r>
              <a:rPr lang="fi-FI" i="1" dirty="0" err="1" smtClean="0"/>
              <a:t>definierade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Grunderna</a:t>
            </a:r>
            <a:r>
              <a:rPr lang="fi-FI" dirty="0" smtClean="0"/>
              <a:t> för </a:t>
            </a:r>
            <a:r>
              <a:rPr lang="fi-FI" dirty="0" err="1" smtClean="0"/>
              <a:t>inskränkningar</a:t>
            </a:r>
            <a:r>
              <a:rPr lang="fi-FI" dirty="0" smtClean="0"/>
              <a:t> </a:t>
            </a:r>
            <a:r>
              <a:rPr lang="fi-FI" dirty="0" err="1" smtClean="0"/>
              <a:t>skall</a:t>
            </a:r>
            <a:r>
              <a:rPr lang="fi-FI" dirty="0" smtClean="0"/>
              <a:t> vara </a:t>
            </a:r>
            <a:r>
              <a:rPr lang="fi-FI" i="1" dirty="0" err="1" smtClean="0"/>
              <a:t>acceptabla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Skall</a:t>
            </a:r>
            <a:r>
              <a:rPr lang="fi-FI" dirty="0" smtClean="0"/>
              <a:t> </a:t>
            </a:r>
            <a:r>
              <a:rPr lang="fi-FI" dirty="0" err="1" smtClean="0"/>
              <a:t>fylla</a:t>
            </a:r>
            <a:r>
              <a:rPr lang="fi-FI" dirty="0" smtClean="0"/>
              <a:t> </a:t>
            </a:r>
            <a:r>
              <a:rPr lang="fi-FI" i="1" dirty="0" err="1" smtClean="0"/>
              <a:t>proportionalitetskraven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inskränkningar</a:t>
            </a:r>
            <a:r>
              <a:rPr lang="fi-FI" dirty="0" smtClean="0"/>
              <a:t> av </a:t>
            </a:r>
            <a:r>
              <a:rPr lang="fi-FI" i="1" dirty="0" err="1" smtClean="0"/>
              <a:t>kärnan</a:t>
            </a:r>
            <a:r>
              <a:rPr lang="fi-FI" dirty="0" smtClean="0"/>
              <a:t> i </a:t>
            </a:r>
            <a:r>
              <a:rPr lang="fi-FI" dirty="0" err="1" smtClean="0"/>
              <a:t>egendomsskyddet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Adekvat</a:t>
            </a:r>
            <a:r>
              <a:rPr lang="fi-FI" dirty="0" smtClean="0"/>
              <a:t> </a:t>
            </a:r>
            <a:r>
              <a:rPr lang="fi-FI" i="1" dirty="0" err="1" smtClean="0"/>
              <a:t>rättskydd</a:t>
            </a:r>
            <a:r>
              <a:rPr lang="fi-FI" dirty="0" smtClean="0"/>
              <a:t>.</a:t>
            </a:r>
          </a:p>
          <a:p>
            <a:pPr marL="514350" indent="-514350">
              <a:buAutoNum type="arabicParenR"/>
            </a:pPr>
            <a:r>
              <a:rPr lang="fi-FI" dirty="0" err="1" smtClean="0"/>
              <a:t>Skall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vara i </a:t>
            </a:r>
            <a:r>
              <a:rPr lang="fi-FI" dirty="0" err="1" smtClean="0"/>
              <a:t>strid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internationella</a:t>
            </a:r>
            <a:r>
              <a:rPr lang="fi-FI" dirty="0" smtClean="0"/>
              <a:t> </a:t>
            </a:r>
            <a:r>
              <a:rPr lang="fi-FI" i="1" dirty="0" err="1" smtClean="0"/>
              <a:t>människorättsförpliktelser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Förutsättningarna</a:t>
            </a:r>
            <a:r>
              <a:rPr lang="fi-FI" dirty="0" smtClean="0"/>
              <a:t> för </a:t>
            </a:r>
            <a:r>
              <a:rPr lang="fi-FI" dirty="0" err="1" smtClean="0"/>
              <a:t>inskränkningar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0574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Ett bolags egendom hade blivit föremål för ett interimistiskt åtgärdsförbud med stöd av 9 § byggnadsskyddslagen. Förbudet hade sedermera upphävts. Bolaget hävdade att förbudet medfört ett avbrott i utnyttjandet av egendomen som inkomstkälla och yrkade på ersättning av staten. Fråga om det grundlagsstadgade egendomsskyddet förutsatte att ersättningsprinciperna i 11 § byggnadsskyddslagen även skulle tillämpas på en skada av nämnt slag. (</a:t>
            </a:r>
            <a:r>
              <a:rPr lang="sv-SE" dirty="0" err="1"/>
              <a:t>Omröstn</a:t>
            </a:r>
            <a:r>
              <a:rPr lang="sv-SE" dirty="0"/>
              <a:t>.)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HD 2004:26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66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538" y="2158761"/>
            <a:ext cx="494500" cy="465633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109" y="2063750"/>
            <a:ext cx="440014" cy="677588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193" y="2063750"/>
            <a:ext cx="439471" cy="677588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753" y="2063750"/>
            <a:ext cx="551665" cy="677588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040" y="2063750"/>
            <a:ext cx="552642" cy="67758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402" y="2063750"/>
            <a:ext cx="209710" cy="677588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83" y="2063750"/>
            <a:ext cx="208874" cy="677588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487" y="2109312"/>
            <a:ext cx="550980" cy="55348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128" y="2206581"/>
            <a:ext cx="568551" cy="3589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34" y="2063750"/>
            <a:ext cx="263181" cy="677588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986" y="2063750"/>
            <a:ext cx="262345" cy="677588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2063750"/>
            <a:ext cx="657747" cy="67758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5" y="2910946"/>
            <a:ext cx="439427" cy="6775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2910946"/>
            <a:ext cx="551609" cy="677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2910946"/>
            <a:ext cx="552587" cy="6775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2910946"/>
            <a:ext cx="209688" cy="67752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2910946"/>
            <a:ext cx="208853" cy="6775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2972663"/>
            <a:ext cx="551572" cy="5540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3070039"/>
            <a:ext cx="569153" cy="359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2" y="2910946"/>
            <a:ext cx="263155" cy="677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2910946"/>
            <a:ext cx="262320" cy="6775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2910946"/>
            <a:ext cx="657681" cy="677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3016551"/>
            <a:ext cx="495218" cy="4663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6" y="2910946"/>
            <a:ext cx="439970" cy="6775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3758073"/>
            <a:ext cx="551609" cy="6775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3758073"/>
            <a:ext cx="552587" cy="67752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3758073"/>
            <a:ext cx="209688" cy="67752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3758073"/>
            <a:ext cx="208853" cy="67752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3819791"/>
            <a:ext cx="551572" cy="554085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3917167"/>
            <a:ext cx="569153" cy="3593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1" y="3758073"/>
            <a:ext cx="263155" cy="67752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3758073"/>
            <a:ext cx="262320" cy="67752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3758073"/>
            <a:ext cx="657681" cy="67752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3863679"/>
            <a:ext cx="495217" cy="46630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5" y="3758073"/>
            <a:ext cx="439970" cy="67752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4" y="3758073"/>
            <a:ext cx="439427" cy="6775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4666918"/>
            <a:ext cx="551572" cy="554085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2" y="4605201"/>
            <a:ext cx="208853" cy="677520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4" y="4605201"/>
            <a:ext cx="209688" cy="67752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4605201"/>
            <a:ext cx="552587" cy="67752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4605201"/>
            <a:ext cx="551609" cy="67752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4" y="4605201"/>
            <a:ext cx="439427" cy="677520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5" y="4605201"/>
            <a:ext cx="439970" cy="677520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4710806"/>
            <a:ext cx="495217" cy="466309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4605201"/>
            <a:ext cx="657681" cy="677520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5" y="4605201"/>
            <a:ext cx="262320" cy="677520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1" y="4605201"/>
            <a:ext cx="263155" cy="677520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4764295"/>
            <a:ext cx="569153" cy="359332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743" y="5452328"/>
            <a:ext cx="208853" cy="67752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887" y="5514045"/>
            <a:ext cx="551572" cy="55408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0526" y="5611422"/>
            <a:ext cx="569153" cy="359332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92" y="5452328"/>
            <a:ext cx="263155" cy="677520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876" y="5452328"/>
            <a:ext cx="262320" cy="677520"/>
          </a:xfrm>
          <a:prstGeom prst="rect">
            <a:avLst/>
          </a:prstGeom>
        </p:spPr>
      </p:pic>
      <p:pic>
        <p:nvPicPr>
          <p:cNvPr id="61" name="Picture 60"/>
          <p:cNvPicPr>
            <a:picLocks noChangeAspect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3" y="5452328"/>
            <a:ext cx="657681" cy="677520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389" y="5557933"/>
            <a:ext cx="495218" cy="46630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1536" y="5452328"/>
            <a:ext cx="439970" cy="677520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435" y="5452328"/>
            <a:ext cx="439427" cy="677520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5349" y="5452328"/>
            <a:ext cx="551609" cy="67752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833" y="5452328"/>
            <a:ext cx="552587" cy="67752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125" y="5452328"/>
            <a:ext cx="209689" cy="677520"/>
          </a:xfrm>
          <a:prstGeom prst="rect">
            <a:avLst/>
          </a:prstGeom>
        </p:spPr>
      </p:pic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Graphic</a:t>
            </a:r>
            <a:r>
              <a:rPr lang="fi-FI" dirty="0" smtClean="0"/>
              <a:t> </a:t>
            </a:r>
            <a:r>
              <a:rPr lang="fi-FI" dirty="0" err="1" smtClean="0"/>
              <a:t>elements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679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Icons</a:t>
            </a: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307" y="2368177"/>
            <a:ext cx="1271871" cy="12718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130" y="4095393"/>
            <a:ext cx="943813" cy="12718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166" y="2366108"/>
            <a:ext cx="897243" cy="12760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1" y="4095393"/>
            <a:ext cx="1192185" cy="12718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878" y="2368177"/>
            <a:ext cx="1271871" cy="12718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7898" y="4095393"/>
            <a:ext cx="1117673" cy="12718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112" y="4095393"/>
            <a:ext cx="1192185" cy="127187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701" y="2366108"/>
            <a:ext cx="1272905" cy="12760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4450" y="2368177"/>
            <a:ext cx="1271871" cy="127187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021" y="2368177"/>
            <a:ext cx="1271871" cy="127187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797" y="4095393"/>
            <a:ext cx="1117673" cy="12718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696" y="4095393"/>
            <a:ext cx="985208" cy="12718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522" y="4095393"/>
            <a:ext cx="1191150" cy="12718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5166" y="4095393"/>
            <a:ext cx="884824" cy="12718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593" y="2471666"/>
            <a:ext cx="1271871" cy="1064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2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E17D24D5-1A6B-48D3-BBAC-3F7635B25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Graphs</a:t>
            </a:r>
            <a:endParaRPr lang="fi-FI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20308294"/>
              </p:ext>
            </p:extLst>
          </p:nvPr>
        </p:nvGraphicFramePr>
        <p:xfrm>
          <a:off x="1280160" y="1825625"/>
          <a:ext cx="4932363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936934"/>
              </p:ext>
            </p:extLst>
          </p:nvPr>
        </p:nvGraphicFramePr>
        <p:xfrm>
          <a:off x="6461760" y="1825625"/>
          <a:ext cx="4932363" cy="4070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3810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UTU-2018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78C8D2"/>
      </a:accent1>
      <a:accent2>
        <a:srgbClr val="9063CD"/>
      </a:accent2>
      <a:accent3>
        <a:srgbClr val="ADCB00"/>
      </a:accent3>
      <a:accent4>
        <a:srgbClr val="F8485E"/>
      </a:accent4>
      <a:accent5>
        <a:srgbClr val="868686"/>
      </a:accent5>
      <a:accent6>
        <a:srgbClr val="D9D9D9"/>
      </a:accent6>
      <a:hlink>
        <a:srgbClr val="9063CD"/>
      </a:hlink>
      <a:folHlink>
        <a:srgbClr val="9063C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u-powerpoint-pohja-en.pptx" id="{677285FA-C875-445D-8593-F296B5A5C968}" vid="{F6029BBF-3BAB-478B-95CD-D6CEBDC2056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utu-powerpoint-pohja-en</Template>
  <TotalTime>36</TotalTime>
  <Words>230</Words>
  <Application>Microsoft Office PowerPoint</Application>
  <PresentationFormat>Laajakuva</PresentationFormat>
  <Paragraphs>35</Paragraphs>
  <Slides>10</Slides>
  <Notes>3</Notes>
  <HiddenSlides>3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Office-teema</vt:lpstr>
      <vt:lpstr>GRUNDLAGSSKYDDET FÖR ÄGANDERÄTTEN  I FINLAND</vt:lpstr>
      <vt:lpstr>Finlands grundlag (731/1999)</vt:lpstr>
      <vt:lpstr>Vilken slags egendom skyddas? </vt:lpstr>
      <vt:lpstr>Expropriation</vt:lpstr>
      <vt:lpstr>Förutsättningarna för inskränkningar</vt:lpstr>
      <vt:lpstr>HD 2004:26</vt:lpstr>
      <vt:lpstr>Graphic elements</vt:lpstr>
      <vt:lpstr>Icons</vt:lpstr>
      <vt:lpstr>Graphs</vt:lpstr>
      <vt:lpstr>PowerPoint-esitys</vt:lpstr>
    </vt:vector>
  </TitlesOfParts>
  <Company>Turun yliopisto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GRUNDLAGSSKYDDET FÖR ÄGANDERÄTTEN  I FINLAND</dc:title>
  <dc:creator>Veli-Pekka Viljanen</dc:creator>
  <cp:lastModifiedBy>Veli-Pekka Viljanen</cp:lastModifiedBy>
  <cp:revision>6</cp:revision>
  <dcterms:created xsi:type="dcterms:W3CDTF">2018-10-16T09:44:31Z</dcterms:created>
  <dcterms:modified xsi:type="dcterms:W3CDTF">2018-10-16T10:21:20Z</dcterms:modified>
</cp:coreProperties>
</file>