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3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 sz="180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1910404"/>
            <a:ext cx="10363200" cy="1470025"/>
          </a:xfrm>
        </p:spPr>
        <p:txBody>
          <a:bodyPr/>
          <a:lstStyle/>
          <a:p>
            <a:r>
              <a:rPr lang="nb-NO" dirty="0"/>
              <a:t>Klikk for å redigere tittelstil</a:t>
            </a:r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925821" y="3666178"/>
            <a:ext cx="10351780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  <a:endParaRPr lang="nn-NO" dirty="0"/>
          </a:p>
        </p:txBody>
      </p:sp>
      <p:cxnSp>
        <p:nvCxnSpPr>
          <p:cNvPr id="15" name="Rett linje 14"/>
          <p:cNvCxnSpPr/>
          <p:nvPr userDrawn="1"/>
        </p:nvCxnSpPr>
        <p:spPr>
          <a:xfrm flipV="1">
            <a:off x="2920080" y="3750274"/>
            <a:ext cx="9271923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 userDrawn="1"/>
        </p:nvCxnSpPr>
        <p:spPr>
          <a:xfrm rot="16200000" flipH="1">
            <a:off x="7138015" y="3355723"/>
            <a:ext cx="4297813" cy="2706740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tt linje 17"/>
          <p:cNvCxnSpPr/>
          <p:nvPr userDrawn="1"/>
        </p:nvCxnSpPr>
        <p:spPr>
          <a:xfrm>
            <a:off x="7160197" y="4006213"/>
            <a:ext cx="5031807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 rot="5400000">
            <a:off x="4059664" y="1682286"/>
            <a:ext cx="6858000" cy="3493429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Bilde 22" descr="UiT_Navn_blaa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" y="1"/>
            <a:ext cx="1813364" cy="2275551"/>
          </a:xfrm>
          <a:prstGeom prst="rect">
            <a:avLst/>
          </a:prstGeom>
        </p:spPr>
      </p:pic>
      <p:cxnSp>
        <p:nvCxnSpPr>
          <p:cNvPr id="28" name="Rett linje 27"/>
          <p:cNvCxnSpPr/>
          <p:nvPr userDrawn="1"/>
        </p:nvCxnSpPr>
        <p:spPr>
          <a:xfrm>
            <a:off x="1054100" y="3470437"/>
            <a:ext cx="6106096" cy="1588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Bilde 13" descr="LogoNors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41922" y="5990438"/>
            <a:ext cx="725295" cy="53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59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16.10.2018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D856AF23-167F-5044-A789-E684C0105525}"/>
              </a:ext>
            </a:extLst>
          </p:cNvPr>
          <p:cNvCxnSpPr/>
          <p:nvPr userDrawn="1"/>
        </p:nvCxnSpPr>
        <p:spPr>
          <a:xfrm>
            <a:off x="1026803" y="1603376"/>
            <a:ext cx="10385040" cy="1588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01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5664" y="1837781"/>
            <a:ext cx="5384800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nn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837781"/>
            <a:ext cx="5202955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nn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16.10.2018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53596FD2-236A-7F4A-9AC2-BA422A2F0E22}"/>
              </a:ext>
            </a:extLst>
          </p:cNvPr>
          <p:cNvCxnSpPr/>
          <p:nvPr userDrawn="1"/>
        </p:nvCxnSpPr>
        <p:spPr>
          <a:xfrm>
            <a:off x="1026803" y="1603376"/>
            <a:ext cx="10385040" cy="1588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35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16.10.2018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290E2833-4539-D148-82E2-39589BE83B7D}"/>
              </a:ext>
            </a:extLst>
          </p:cNvPr>
          <p:cNvCxnSpPr/>
          <p:nvPr userDrawn="1"/>
        </p:nvCxnSpPr>
        <p:spPr>
          <a:xfrm>
            <a:off x="1026803" y="1603376"/>
            <a:ext cx="10385040" cy="1588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90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3" y="0"/>
            <a:ext cx="12192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 sz="1800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16.10.2018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6465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16.10.2018</a:t>
            </a:fld>
            <a:endParaRPr lang="nn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3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 sz="180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925821" y="3666178"/>
            <a:ext cx="10351780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  <a:endParaRPr lang="nn-NO" dirty="0"/>
          </a:p>
        </p:txBody>
      </p:sp>
      <p:cxnSp>
        <p:nvCxnSpPr>
          <p:cNvPr id="10" name="Rett linje 9"/>
          <p:cNvCxnSpPr/>
          <p:nvPr userDrawn="1"/>
        </p:nvCxnSpPr>
        <p:spPr>
          <a:xfrm flipV="1">
            <a:off x="2920080" y="3750274"/>
            <a:ext cx="9271923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/>
          <p:cNvCxnSpPr/>
          <p:nvPr userDrawn="1"/>
        </p:nvCxnSpPr>
        <p:spPr>
          <a:xfrm rot="16200000" flipH="1">
            <a:off x="7138015" y="3355723"/>
            <a:ext cx="4297813" cy="2706740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>
            <a:off x="7160197" y="4006213"/>
            <a:ext cx="5031807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 userDrawn="1"/>
        </p:nvCxnSpPr>
        <p:spPr>
          <a:xfrm rot="5400000">
            <a:off x="4059664" y="1682286"/>
            <a:ext cx="6858000" cy="3493429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Bilde 13" descr="UiT_Navn_blaa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" y="1"/>
            <a:ext cx="1813364" cy="2275551"/>
          </a:xfrm>
          <a:prstGeom prst="rect">
            <a:avLst/>
          </a:prstGeom>
        </p:spPr>
      </p:pic>
      <p:sp>
        <p:nvSpPr>
          <p:cNvPr id="16" name="Undertittel 2"/>
          <p:cNvSpPr txBox="1">
            <a:spLocks/>
          </p:cNvSpPr>
          <p:nvPr userDrawn="1"/>
        </p:nvSpPr>
        <p:spPr>
          <a:xfrm>
            <a:off x="941949" y="5870703"/>
            <a:ext cx="10351780" cy="374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uit.no</a:t>
            </a:r>
            <a:endParaRPr kumimoji="0" lang="nn-NO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Open Sans"/>
            </a:endParaRPr>
          </a:p>
        </p:txBody>
      </p:sp>
      <p:pic>
        <p:nvPicPr>
          <p:cNvPr id="15" name="Bilde 14" descr="LogoNors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41922" y="5990438"/>
            <a:ext cx="725295" cy="53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71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3" y="0"/>
            <a:ext cx="12192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 sz="1800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93734" y="300207"/>
            <a:ext cx="10506821" cy="12169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dirty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39043" y="1751183"/>
            <a:ext cx="10972800" cy="4374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49835" y="6356351"/>
            <a:ext cx="863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8DF9E8F3-4849-FA48-B4C8-2D894E979956}" type="datetimeFigureOut">
              <a:rPr lang="nn-NO" smtClean="0"/>
              <a:pPr/>
              <a:t>16.10.2018</a:t>
            </a:fld>
            <a:endParaRPr lang="nn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98826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endParaRPr lang="nn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436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cxnSp>
        <p:nvCxnSpPr>
          <p:cNvPr id="10" name="Rett linje 9"/>
          <p:cNvCxnSpPr/>
          <p:nvPr/>
        </p:nvCxnSpPr>
        <p:spPr>
          <a:xfrm rot="5400000">
            <a:off x="10640092" y="5306092"/>
            <a:ext cx="2085544" cy="1018272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 rot="10800000" flipV="1">
            <a:off x="9236609" y="5850107"/>
            <a:ext cx="2955393" cy="1007893"/>
          </a:xfrm>
          <a:prstGeom prst="line">
            <a:avLst/>
          </a:prstGeom>
          <a:ln>
            <a:solidFill>
              <a:schemeClr val="accent3">
                <a:alpha val="16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 rot="5400000">
            <a:off x="11306282" y="5972278"/>
            <a:ext cx="1161841" cy="609600"/>
          </a:xfrm>
          <a:prstGeom prst="line">
            <a:avLst/>
          </a:prstGeom>
          <a:ln w="19050" cap="flat" cmpd="sng" algn="ctr">
            <a:solidFill>
              <a:schemeClr val="accent1"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10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2600" b="1" i="0" kern="1200">
          <a:solidFill>
            <a:schemeClr val="tx1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n-NO" dirty="0" smtClean="0"/>
              <a:t>Konstitusjonelt </a:t>
            </a:r>
            <a:r>
              <a:rPr lang="nn-NO" dirty="0" err="1" smtClean="0"/>
              <a:t>eiendoms</a:t>
            </a:r>
            <a:r>
              <a:rPr lang="nn-NO" dirty="0" smtClean="0"/>
              <a:t>- og investeringsvern i Norge</a:t>
            </a:r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n-NO" dirty="0" smtClean="0"/>
              <a:t>Professor Stig H. Solheim, UiT, Norges arktiske </a:t>
            </a:r>
            <a:r>
              <a:rPr lang="nn-NO" dirty="0" smtClean="0"/>
              <a:t>universitet</a:t>
            </a:r>
          </a:p>
          <a:p>
            <a:endParaRPr lang="nn-NO" dirty="0"/>
          </a:p>
          <a:p>
            <a:r>
              <a:rPr lang="nn-NO" dirty="0" smtClean="0"/>
              <a:t>Stiftelsen </a:t>
            </a:r>
            <a:r>
              <a:rPr lang="nn-NO" dirty="0" err="1" smtClean="0"/>
              <a:t>Rättsfonden</a:t>
            </a:r>
            <a:r>
              <a:rPr lang="nn-NO" dirty="0" smtClean="0"/>
              <a:t> og </a:t>
            </a:r>
            <a:r>
              <a:rPr lang="nn-NO" dirty="0" err="1" smtClean="0"/>
              <a:t>KSLAs</a:t>
            </a:r>
            <a:r>
              <a:rPr lang="nn-NO" smtClean="0"/>
              <a:t> komparative </a:t>
            </a:r>
            <a:r>
              <a:rPr lang="nn-NO" dirty="0" smtClean="0"/>
              <a:t>seminar Stockholm 2018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62810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Prøvingsretten - </a:t>
            </a:r>
            <a:r>
              <a:rPr lang="nn-NO" dirty="0" err="1" smtClean="0"/>
              <a:t>Grl</a:t>
            </a:r>
            <a:r>
              <a:rPr lang="nn-NO" dirty="0" smtClean="0"/>
              <a:t>. § 89</a:t>
            </a:r>
            <a:endParaRPr lang="nn-NO" dirty="0"/>
          </a:p>
        </p:txBody>
      </p:sp>
      <p:sp>
        <p:nvSpPr>
          <p:cNvPr id="13" name="Plassholder for innhold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Rt. 1976 s. 1:</a:t>
            </a:r>
          </a:p>
          <a:p>
            <a:endParaRPr lang="nn-NO" dirty="0"/>
          </a:p>
          <a:p>
            <a:pPr marL="0" indent="0">
              <a:buNone/>
            </a:pPr>
            <a:r>
              <a:rPr lang="nb-NO" dirty="0" smtClean="0"/>
              <a:t>	«</a:t>
            </a:r>
            <a:r>
              <a:rPr lang="nb-NO" dirty="0"/>
              <a:t>Løsningen vil i noen grad avhenge av hvilke grunnlovsbestemmelser det er tale om. Gjelder det </a:t>
            </a:r>
            <a:r>
              <a:rPr lang="nb-NO" dirty="0" smtClean="0"/>
              <a:t>	bestemmelser </a:t>
            </a:r>
            <a:r>
              <a:rPr lang="nb-NO" dirty="0"/>
              <a:t>til vern om enkeltmenneskets personlige frihet eller sikkerhet, antar jeg at </a:t>
            </a:r>
            <a:r>
              <a:rPr lang="nb-NO" dirty="0" smtClean="0"/>
              <a:t>	grunnlovens </a:t>
            </a:r>
            <a:r>
              <a:rPr lang="nb-NO" dirty="0"/>
              <a:t>gjennomslagskraft må være betydelig. Gjelder det på den annen side </a:t>
            </a:r>
            <a:r>
              <a:rPr lang="nb-NO" dirty="0" smtClean="0"/>
              <a:t>	grunnlovsbestemmelser </a:t>
            </a:r>
            <a:r>
              <a:rPr lang="nb-NO" dirty="0"/>
              <a:t>som regulerer de andre statsmakters arbeidsmåte eller innbyrdes </a:t>
            </a:r>
            <a:r>
              <a:rPr lang="nb-NO" dirty="0" smtClean="0"/>
              <a:t>	kompetanse</a:t>
            </a:r>
            <a:r>
              <a:rPr lang="nb-NO" dirty="0"/>
              <a:t>, mener jeg (…) at domstolene i vid utstrekning må respektere Stortingets eget </a:t>
            </a:r>
            <a:r>
              <a:rPr lang="nb-NO" dirty="0" smtClean="0"/>
              <a:t>syn. 	Grunnlovsbestemmelser </a:t>
            </a:r>
            <a:r>
              <a:rPr lang="nb-NO" dirty="0"/>
              <a:t>til vern om økonomiske rettigheter må for så vidt komme i en </a:t>
            </a:r>
            <a:r>
              <a:rPr lang="nb-NO" dirty="0" smtClean="0"/>
              <a:t>	mellomstilling.»</a:t>
            </a:r>
          </a:p>
          <a:p>
            <a:pPr marL="0" indent="0">
              <a:buNone/>
            </a:pPr>
            <a:endParaRPr lang="nn-NO" dirty="0" smtClean="0"/>
          </a:p>
          <a:p>
            <a:endParaRPr lang="nn-NO" dirty="0"/>
          </a:p>
          <a:p>
            <a:r>
              <a:rPr lang="nn-NO" dirty="0" smtClean="0"/>
              <a:t>Stig H. Solheim, «Domstolskontroll med lover på det økonomiske området – Lovgivers vurdering av lovens grunnlovsmessighet», </a:t>
            </a:r>
            <a:r>
              <a:rPr lang="nn-NO" i="1" dirty="0" smtClean="0"/>
              <a:t>Tidsskrift for Rettsvitenskap</a:t>
            </a:r>
            <a:r>
              <a:rPr lang="nn-NO" dirty="0" smtClean="0"/>
              <a:t> 2014 nr. 1 s. 1-48.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92068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Ekspropriasjonsvern</a:t>
            </a:r>
            <a:r>
              <a:rPr lang="en-US" dirty="0" smtClean="0"/>
              <a:t> – </a:t>
            </a:r>
            <a:r>
              <a:rPr lang="en-US" dirty="0" err="1" smtClean="0"/>
              <a:t>Grl</a:t>
            </a:r>
            <a:r>
              <a:rPr lang="en-US" dirty="0" smtClean="0"/>
              <a:t>. § 105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rørlig</a:t>
            </a:r>
            <a:r>
              <a:rPr lang="en-US" dirty="0" smtClean="0"/>
              <a:t> </a:t>
            </a:r>
            <a:r>
              <a:rPr lang="en-US" dirty="0" err="1" smtClean="0"/>
              <a:t>eller</a:t>
            </a:r>
            <a:r>
              <a:rPr lang="en-US" dirty="0" smtClean="0"/>
              <a:t> </a:t>
            </a:r>
            <a:r>
              <a:rPr lang="en-US" dirty="0" err="1" smtClean="0"/>
              <a:t>urørlig</a:t>
            </a:r>
            <a:r>
              <a:rPr lang="en-US" dirty="0" smtClean="0"/>
              <a:t>” </a:t>
            </a:r>
            <a:r>
              <a:rPr lang="en-US" dirty="0" err="1" smtClean="0"/>
              <a:t>eiendom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offentlig</a:t>
            </a:r>
            <a:r>
              <a:rPr lang="en-US" dirty="0" smtClean="0"/>
              <a:t> </a:t>
            </a:r>
            <a:r>
              <a:rPr lang="en-US" dirty="0" err="1" smtClean="0"/>
              <a:t>bruk</a:t>
            </a:r>
            <a:r>
              <a:rPr lang="en-US" dirty="0" smtClean="0"/>
              <a:t>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statens</a:t>
            </a:r>
            <a:r>
              <a:rPr lang="en-US" dirty="0" smtClean="0"/>
              <a:t> </a:t>
            </a:r>
            <a:r>
              <a:rPr lang="en-US" dirty="0" err="1" smtClean="0"/>
              <a:t>tarv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 smtClean="0"/>
              <a:t>“full </a:t>
            </a:r>
            <a:r>
              <a:rPr lang="en-US" dirty="0" err="1" smtClean="0"/>
              <a:t>erstatning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avståelse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pPr lvl="0"/>
            <a:r>
              <a:rPr lang="en-US" dirty="0">
                <a:solidFill>
                  <a:prstClr val="black"/>
                </a:solidFill>
              </a:rPr>
              <a:t>Lovkrav? </a:t>
            </a:r>
            <a:r>
              <a:rPr lang="en-US" dirty="0" err="1" smtClean="0"/>
              <a:t>Proporsjonalitet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28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Tilbakevirkningsvern</a:t>
            </a:r>
            <a:r>
              <a:rPr lang="en-US" dirty="0" smtClean="0"/>
              <a:t> – </a:t>
            </a:r>
            <a:r>
              <a:rPr lang="en-US" dirty="0" err="1" smtClean="0"/>
              <a:t>Grl</a:t>
            </a:r>
            <a:r>
              <a:rPr lang="en-US" dirty="0" smtClean="0"/>
              <a:t>. § 97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Etablerte</a:t>
            </a:r>
            <a:r>
              <a:rPr lang="en-US" dirty="0" smtClean="0"/>
              <a:t> </a:t>
            </a:r>
            <a:r>
              <a:rPr lang="en-US" dirty="0" err="1" smtClean="0"/>
              <a:t>økonomiske</a:t>
            </a:r>
            <a:r>
              <a:rPr lang="en-US" dirty="0" smtClean="0"/>
              <a:t> </a:t>
            </a:r>
            <a:r>
              <a:rPr lang="en-US" dirty="0" err="1" smtClean="0"/>
              <a:t>posisjoner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Egentlig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uegentlig</a:t>
            </a:r>
            <a:r>
              <a:rPr lang="en-US" dirty="0" smtClean="0"/>
              <a:t> </a:t>
            </a:r>
            <a:r>
              <a:rPr lang="en-US" dirty="0" err="1" smtClean="0"/>
              <a:t>tilbakevirkning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Mellomformer</a:t>
            </a:r>
            <a:r>
              <a:rPr lang="en-US" dirty="0" smtClean="0"/>
              <a:t>? (</a:t>
            </a:r>
            <a:r>
              <a:rPr lang="en-US" dirty="0" err="1" smtClean="0"/>
              <a:t>Proporsjonalitet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Rt. 2010 s. 143 (</a:t>
            </a:r>
            <a:r>
              <a:rPr lang="en-US" dirty="0" err="1" smtClean="0"/>
              <a:t>Rederiskatt</a:t>
            </a:r>
            <a:r>
              <a:rPr lang="en-US" dirty="0" smtClean="0"/>
              <a:t> - plenum)</a:t>
            </a:r>
            <a:endParaRPr lang="en-US" dirty="0"/>
          </a:p>
          <a:p>
            <a:r>
              <a:rPr lang="nb-NO" dirty="0" err="1" smtClean="0"/>
              <a:t>Rt</a:t>
            </a:r>
            <a:r>
              <a:rPr lang="nb-NO" dirty="0" smtClean="0"/>
              <a:t>. 2013 s. 1345 (</a:t>
            </a:r>
            <a:r>
              <a:rPr lang="nb-NO" dirty="0" err="1" smtClean="0"/>
              <a:t>Volstad</a:t>
            </a:r>
            <a:r>
              <a:rPr lang="nb-NO" dirty="0" smtClean="0"/>
              <a:t> – plenum)</a:t>
            </a:r>
          </a:p>
          <a:p>
            <a:r>
              <a:rPr lang="nb-NO" dirty="0" smtClean="0"/>
              <a:t>HR-2016-389-A (Hagen – avdeling)</a:t>
            </a:r>
          </a:p>
          <a:p>
            <a:r>
              <a:rPr lang="en-US" dirty="0" smtClean="0"/>
              <a:t>HR-2018-1906-A (</a:t>
            </a:r>
            <a:r>
              <a:rPr lang="en-US" dirty="0" err="1" smtClean="0"/>
              <a:t>Løsningsrett</a:t>
            </a:r>
            <a:r>
              <a:rPr lang="en-US" dirty="0" smtClean="0"/>
              <a:t> – </a:t>
            </a:r>
            <a:r>
              <a:rPr lang="en-US" dirty="0" err="1" smtClean="0"/>
              <a:t>avdeling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3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Annet</a:t>
            </a:r>
            <a:r>
              <a:rPr lang="en-US" dirty="0" smtClean="0"/>
              <a:t> </a:t>
            </a:r>
            <a:r>
              <a:rPr lang="en-US" dirty="0" err="1" smtClean="0"/>
              <a:t>vern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Legalitetskrav</a:t>
            </a:r>
            <a:r>
              <a:rPr lang="en-US" dirty="0" smtClean="0"/>
              <a:t> </a:t>
            </a:r>
            <a:r>
              <a:rPr lang="en-US" dirty="0" err="1" smtClean="0"/>
              <a:t>Grl</a:t>
            </a:r>
            <a:r>
              <a:rPr lang="en-US" dirty="0" smtClean="0"/>
              <a:t>. § 113</a:t>
            </a:r>
          </a:p>
          <a:p>
            <a:endParaRPr lang="en-US" dirty="0"/>
          </a:p>
          <a:p>
            <a:r>
              <a:rPr lang="en-US" dirty="0" err="1" smtClean="0"/>
              <a:t>Diskrimineringsforbud</a:t>
            </a:r>
            <a:r>
              <a:rPr lang="en-US" dirty="0" smtClean="0"/>
              <a:t> § 98</a:t>
            </a:r>
          </a:p>
          <a:p>
            <a:endParaRPr lang="en-US" dirty="0"/>
          </a:p>
          <a:p>
            <a:r>
              <a:rPr lang="en-US" dirty="0" err="1" smtClean="0"/>
              <a:t>Rettferdig</a:t>
            </a:r>
            <a:r>
              <a:rPr lang="en-US" dirty="0" smtClean="0"/>
              <a:t> </a:t>
            </a:r>
            <a:r>
              <a:rPr lang="en-US" dirty="0" err="1" smtClean="0"/>
              <a:t>rettergang</a:t>
            </a:r>
            <a:r>
              <a:rPr lang="en-US" dirty="0"/>
              <a:t> </a:t>
            </a:r>
            <a:r>
              <a:rPr lang="en-US" dirty="0" smtClean="0"/>
              <a:t>§ 95</a:t>
            </a:r>
          </a:p>
          <a:p>
            <a:endParaRPr lang="en-US" dirty="0"/>
          </a:p>
          <a:p>
            <a:r>
              <a:rPr lang="en-US" dirty="0" err="1" smtClean="0"/>
              <a:t>Næringsfrihet</a:t>
            </a:r>
            <a:r>
              <a:rPr lang="en-US" dirty="0" smtClean="0"/>
              <a:t> § 110</a:t>
            </a:r>
          </a:p>
          <a:p>
            <a:endParaRPr lang="en-US" dirty="0"/>
          </a:p>
          <a:p>
            <a:r>
              <a:rPr lang="en-US" dirty="0" err="1" smtClean="0"/>
              <a:t>Respekt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sikring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internasjonale</a:t>
            </a:r>
            <a:r>
              <a:rPr lang="en-US" dirty="0" smtClean="0"/>
              <a:t> </a:t>
            </a:r>
            <a:r>
              <a:rPr lang="en-US" dirty="0" err="1" smtClean="0"/>
              <a:t>menneskerettigheter</a:t>
            </a:r>
            <a:r>
              <a:rPr lang="en-US" dirty="0" smtClean="0"/>
              <a:t> § 92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særlig</a:t>
            </a:r>
            <a:r>
              <a:rPr lang="en-US" dirty="0" smtClean="0"/>
              <a:t> EMK </a:t>
            </a:r>
            <a:r>
              <a:rPr lang="en-US" dirty="0" err="1" smtClean="0"/>
              <a:t>tilleggsprotokoll</a:t>
            </a:r>
            <a:r>
              <a:rPr lang="en-US" dirty="0" smtClean="0"/>
              <a:t> 1 </a:t>
            </a:r>
            <a:r>
              <a:rPr lang="en-US" dirty="0" err="1" smtClean="0"/>
              <a:t>artikkel</a:t>
            </a:r>
            <a:r>
              <a:rPr lang="en-US" dirty="0" smtClean="0"/>
              <a:t> 1</a:t>
            </a:r>
          </a:p>
          <a:p>
            <a:pPr marL="0" indent="0">
              <a:buNone/>
            </a:pPr>
            <a:r>
              <a:rPr lang="en-US" dirty="0" smtClean="0"/>
              <a:t>	- HR-2018-1258-A (</a:t>
            </a:r>
            <a:r>
              <a:rPr lang="en-US" dirty="0" err="1" smtClean="0"/>
              <a:t>Gassledsaken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478158"/>
      </p:ext>
    </p:extLst>
  </p:cSld>
  <p:clrMapOvr>
    <a:masterClrMapping/>
  </p:clrMapOvr>
</p:sld>
</file>

<file path=ppt/theme/theme1.xml><?xml version="1.0" encoding="utf-8"?>
<a:theme xmlns:a="http://schemas.openxmlformats.org/drawingml/2006/main" name="Mal_blaa">
  <a:themeElements>
    <a:clrScheme name="Egendefinert 5">
      <a:dk1>
        <a:sysClr val="windowText" lastClr="000000"/>
      </a:dk1>
      <a:lt1>
        <a:sysClr val="window" lastClr="FFFFFF"/>
      </a:lt1>
      <a:dk2>
        <a:srgbClr val="00617F"/>
      </a:dk2>
      <a:lt2>
        <a:srgbClr val="EEECE1"/>
      </a:lt2>
      <a:accent1>
        <a:srgbClr val="00617F"/>
      </a:accent1>
      <a:accent2>
        <a:srgbClr val="CB343B"/>
      </a:accent2>
      <a:accent3>
        <a:srgbClr val="15718F"/>
      </a:accent3>
      <a:accent4>
        <a:srgbClr val="59A1A2"/>
      </a:accent4>
      <a:accent5>
        <a:srgbClr val="26828C"/>
      </a:accent5>
      <a:accent6>
        <a:srgbClr val="DE7C00"/>
      </a:accent6>
      <a:hlink>
        <a:srgbClr val="007396"/>
      </a:hlink>
      <a:folHlink>
        <a:srgbClr val="A6BBC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al_blaa" id="{790E0C5A-4560-8143-9F89-24DAD13F9676}" vid="{9BBC9B07-2ED9-314D-AC11-1B57E7846A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148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Open Sans</vt:lpstr>
      <vt:lpstr>Open Sans Light</vt:lpstr>
      <vt:lpstr>Mal_blaa</vt:lpstr>
      <vt:lpstr>Konstitusjonelt eiendoms- og investeringsvern i Norge</vt:lpstr>
      <vt:lpstr>Prøvingsretten - Grl. § 89</vt:lpstr>
      <vt:lpstr>Ekspropriasjonsvern – Grl. § 105</vt:lpstr>
      <vt:lpstr>Tilbakevirkningsvern – Grl. § 97</vt:lpstr>
      <vt:lpstr>Annet vern?</vt:lpstr>
    </vt:vector>
  </TitlesOfParts>
  <Company>UiT Norges arktiske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Konstitusjonelt eiendoms- og investeringsvern i Norge</dc:title>
  <dc:creator>Stig Harald Solheim</dc:creator>
  <cp:lastModifiedBy>Stig Harald Solheim</cp:lastModifiedBy>
  <cp:revision>8</cp:revision>
  <dcterms:created xsi:type="dcterms:W3CDTF">2018-10-16T07:17:32Z</dcterms:created>
  <dcterms:modified xsi:type="dcterms:W3CDTF">2018-10-16T09:02:17Z</dcterms:modified>
</cp:coreProperties>
</file>